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89" r:id="rId2"/>
    <p:sldId id="300" r:id="rId3"/>
    <p:sldId id="306" r:id="rId4"/>
    <p:sldId id="307" r:id="rId5"/>
    <p:sldId id="308" r:id="rId6"/>
    <p:sldId id="309" r:id="rId7"/>
    <p:sldId id="310" r:id="rId8"/>
    <p:sldId id="317" r:id="rId9"/>
    <p:sldId id="311" r:id="rId10"/>
    <p:sldId id="312" r:id="rId11"/>
    <p:sldId id="313" r:id="rId12"/>
    <p:sldId id="314" r:id="rId13"/>
    <p:sldId id="315" r:id="rId14"/>
    <p:sldId id="316" r:id="rId15"/>
    <p:sldId id="301" r:id="rId16"/>
    <p:sldId id="302" r:id="rId17"/>
    <p:sldId id="303" r:id="rId18"/>
    <p:sldId id="304" r:id="rId19"/>
    <p:sldId id="29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B4A74C-F69A-40BF-868C-AE17408811A6}">
          <p14:sldIdLst>
            <p14:sldId id="289"/>
            <p14:sldId id="300"/>
            <p14:sldId id="306"/>
            <p14:sldId id="307"/>
            <p14:sldId id="308"/>
            <p14:sldId id="309"/>
            <p14:sldId id="310"/>
            <p14:sldId id="317"/>
            <p14:sldId id="311"/>
            <p14:sldId id="312"/>
            <p14:sldId id="313"/>
            <p14:sldId id="314"/>
            <p14:sldId id="315"/>
            <p14:sldId id="316"/>
            <p14:sldId id="301"/>
            <p14:sldId id="302"/>
            <p14:sldId id="303"/>
            <p14:sldId id="304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159"/>
    <a:srgbClr val="112C0B"/>
    <a:srgbClr val="B92121"/>
    <a:srgbClr val="D92A2B"/>
    <a:srgbClr val="004648"/>
    <a:srgbClr val="005E60"/>
    <a:srgbClr val="00766E"/>
    <a:srgbClr val="009186"/>
    <a:srgbClr val="009BBD"/>
    <a:srgbClr val="5540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16" autoAdjust="0"/>
    <p:restoredTop sz="84771" autoAdjust="0"/>
  </p:normalViewPr>
  <p:slideViewPr>
    <p:cSldViewPr snapToGrid="0" snapToObjects="1">
      <p:cViewPr varScale="1">
        <p:scale>
          <a:sx n="78" d="100"/>
          <a:sy n="78" d="100"/>
        </p:scale>
        <p:origin x="1251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98" d="100"/>
          <a:sy n="98" d="100"/>
        </p:scale>
        <p:origin x="-364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8732D1-0119-4424-ADB1-6A88624C9257}" type="datetimeFigureOut">
              <a:rPr lang="en-GB" smtClean="0"/>
              <a:t>15/03/2018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026BA-B8A7-4B5A-A3B0-0B7D31088B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41972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e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54FE6-3F31-4904-9137-AFF662B7D702}" type="datetimeFigureOut">
              <a:rPr lang="en-GB" smtClean="0"/>
              <a:t>15/03/2018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B9E1F4-77C1-461E-ABFF-BFE7DD57AF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753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843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02977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3376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1408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58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95753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6146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995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0678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524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039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174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7061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5788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B9E1F4-77C1-461E-ABFF-BFE7DD57AFD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2189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-1"/>
            <a:ext cx="9144000" cy="6858001"/>
          </a:xfrm>
          <a:prstGeom prst="rect">
            <a:avLst/>
          </a:prstGeom>
          <a:blipFill>
            <a:blip r:embed="rId2"/>
            <a:srcRect/>
            <a:stretch>
              <a:fillRect l="-21459" r="-1175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9" name="Rectangle 8"/>
          <p:cNvSpPr/>
          <p:nvPr userDrawn="1"/>
        </p:nvSpPr>
        <p:spPr>
          <a:xfrm>
            <a:off x="0" y="-1"/>
            <a:ext cx="9144000" cy="6858001"/>
          </a:xfrm>
          <a:prstGeom prst="rect">
            <a:avLst/>
          </a:prstGeom>
          <a:gradFill flip="none" rotWithShape="1">
            <a:gsLst>
              <a:gs pos="50000">
                <a:srgbClr val="0E6394">
                  <a:alpha val="45000"/>
                </a:srgbClr>
              </a:gs>
              <a:gs pos="17000">
                <a:schemeClr val="tx2">
                  <a:alpha val="45000"/>
                </a:schemeClr>
              </a:gs>
              <a:gs pos="100000">
                <a:schemeClr val="accent2">
                  <a:alpha val="4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62225" y="1742900"/>
            <a:ext cx="4019550" cy="23876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405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562298" y="4161276"/>
            <a:ext cx="4019405" cy="107979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Insert Text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2592000" y="1449000"/>
            <a:ext cx="3960000" cy="396000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 sz="2400" b="1" dirty="0"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2450800" cy="9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9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oint Cli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>
            <a:off x="0" y="-1"/>
            <a:ext cx="9144000" cy="6858001"/>
          </a:xfrm>
          <a:prstGeom prst="rect">
            <a:avLst/>
          </a:prstGeom>
          <a:blipFill>
            <a:blip r:embed="rId2"/>
            <a:srcRect/>
            <a:stretch>
              <a:fillRect l="-21459" r="-1175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9" name="Rectangle 8"/>
          <p:cNvSpPr/>
          <p:nvPr userDrawn="1"/>
        </p:nvSpPr>
        <p:spPr>
          <a:xfrm>
            <a:off x="0" y="-1"/>
            <a:ext cx="9144000" cy="6858001"/>
          </a:xfrm>
          <a:prstGeom prst="rect">
            <a:avLst/>
          </a:prstGeom>
          <a:gradFill flip="none" rotWithShape="1">
            <a:gsLst>
              <a:gs pos="50000">
                <a:srgbClr val="0E6394">
                  <a:alpha val="45000"/>
                </a:srgbClr>
              </a:gs>
              <a:gs pos="17000">
                <a:schemeClr val="tx2">
                  <a:alpha val="45000"/>
                </a:schemeClr>
              </a:gs>
              <a:gs pos="100000">
                <a:schemeClr val="accent2">
                  <a:alpha val="4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62225" y="1742900"/>
            <a:ext cx="4019550" cy="23876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405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562298" y="4161276"/>
            <a:ext cx="4019405" cy="107979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Insert Text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2592000" y="1449000"/>
            <a:ext cx="3960000" cy="396000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 sz="2400" b="1" dirty="0"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2450800" cy="9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11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37000">
                <a:schemeClr val="accent4"/>
              </a:gs>
              <a:gs pos="7000">
                <a:schemeClr val="accent4"/>
              </a:gs>
              <a:gs pos="63000">
                <a:schemeClr val="accent2"/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10" name="Rectangle 9"/>
          <p:cNvSpPr/>
          <p:nvPr userDrawn="1"/>
        </p:nvSpPr>
        <p:spPr>
          <a:xfrm flipH="1">
            <a:off x="0" y="0"/>
            <a:ext cx="9142809" cy="6858000"/>
          </a:xfrm>
          <a:prstGeom prst="rect">
            <a:avLst/>
          </a:prstGeom>
          <a:blipFill dpi="0" rotWithShape="1">
            <a:blip r:embed="rId2">
              <a:alphaModFix amt="40000"/>
            </a:blip>
            <a:srcRect/>
            <a:stretch>
              <a:fillRect l="-20737" t="-2407" r="-9007" b="-1296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b="1" dirty="0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908" y="2409650"/>
            <a:ext cx="5447192" cy="2387600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57163" y="5562601"/>
            <a:ext cx="8643822" cy="9477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buNone/>
              <a:defRPr sz="27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Insert Text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2450800" cy="9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07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ing TItl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 flipV="1">
            <a:off x="1503757" y="-2"/>
            <a:ext cx="7639046" cy="746451"/>
          </a:xfrm>
          <a:prstGeom prst="rect">
            <a:avLst/>
          </a:prstGeom>
          <a:gradFill flip="none" rotWithShape="1">
            <a:gsLst>
              <a:gs pos="50000">
                <a:srgbClr val="0E6394"/>
              </a:gs>
              <a:gs pos="17000">
                <a:schemeClr val="bg2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3759" y="23973"/>
            <a:ext cx="7639050" cy="698501"/>
          </a:xfrm>
        </p:spPr>
        <p:txBody>
          <a:bodyPr>
            <a:norm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0623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/>
    </p:bldLst>
  </p:timing>
  <p:extLst mod="1">
    <p:ext uri="{DCECCB84-F9BA-43D5-87BE-67443E8EF086}">
      <p15:sldGuideLst xmlns:p15="http://schemas.microsoft.com/office/powerpoint/2012/main">
        <p15:guide id="2" pos="5" userDrawn="1">
          <p15:clr>
            <a:srgbClr val="FBAE40"/>
          </p15:clr>
        </p15:guide>
        <p15:guide id="3" pos="5653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-Animating TItl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 flipV="1">
            <a:off x="1503758" y="-1"/>
            <a:ext cx="7639046" cy="746450"/>
          </a:xfrm>
          <a:prstGeom prst="rect">
            <a:avLst/>
          </a:prstGeom>
          <a:gradFill flip="none" rotWithShape="1">
            <a:gsLst>
              <a:gs pos="50000">
                <a:srgbClr val="0E6394"/>
              </a:gs>
              <a:gs pos="17000">
                <a:schemeClr val="bg2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3759" y="23974"/>
            <a:ext cx="7639050" cy="698501"/>
          </a:xfrm>
        </p:spPr>
        <p:txBody>
          <a:bodyPr>
            <a:norm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841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3" pos="5653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Beacons of Excell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H="1" flipV="1">
            <a:off x="0" y="-1"/>
            <a:ext cx="9144000" cy="6857999"/>
          </a:xfrm>
          <a:prstGeom prst="rect">
            <a:avLst/>
          </a:prstGeom>
          <a:gradFill flip="none" rotWithShape="1">
            <a:gsLst>
              <a:gs pos="50000">
                <a:srgbClr val="0E6394"/>
              </a:gs>
              <a:gs pos="17000">
                <a:srgbClr val="009BBD"/>
              </a:gs>
              <a:gs pos="100000">
                <a:srgbClr val="1B2A6B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</p:spTree>
    <p:extLst>
      <p:ext uri="{BB962C8B-B14F-4D97-AF65-F5344CB8AC3E}">
        <p14:creationId xmlns:p14="http://schemas.microsoft.com/office/powerpoint/2010/main" val="310443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 flipH="1" flipV="1">
            <a:off x="-2" y="0"/>
            <a:ext cx="9142810" cy="746449"/>
          </a:xfrm>
          <a:prstGeom prst="rect">
            <a:avLst/>
          </a:prstGeom>
          <a:gradFill flip="none" rotWithShape="1">
            <a:gsLst>
              <a:gs pos="50000">
                <a:srgbClr val="0E6394"/>
              </a:gs>
              <a:gs pos="17000">
                <a:schemeClr val="bg2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7" name="Rectangle 6"/>
          <p:cNvSpPr/>
          <p:nvPr userDrawn="1"/>
        </p:nvSpPr>
        <p:spPr>
          <a:xfrm>
            <a:off x="1501503" y="1"/>
            <a:ext cx="7646069" cy="7464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1504" y="23976"/>
            <a:ext cx="7642496" cy="6984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E112F-1B58-4F80-8548-230F871317D2}" type="datetimeFigureOut">
              <a:rPr lang="en-GB" smtClean="0"/>
              <a:t>15/03/2018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2D6D5-F6C2-4C88-B07F-0F9DC0B2C389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1497932" y="1"/>
            <a:ext cx="0" cy="8964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47775" cy="46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4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3" r:id="rId2"/>
    <p:sldLayoutId id="2147483662" r:id="rId3"/>
    <p:sldLayoutId id="2147483650" r:id="rId4"/>
    <p:sldLayoutId id="2147483658" r:id="rId5"/>
    <p:sldLayoutId id="214748365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UKCRC Tissue Directory and MIABIS Implementation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Matt Styles</a:t>
            </a:r>
          </a:p>
          <a:p>
            <a:r>
              <a:rPr lang="en-GB" dirty="0" smtClean="0"/>
              <a:t>15</a:t>
            </a:r>
            <a:r>
              <a:rPr lang="en-GB" baseline="30000" dirty="0" smtClean="0"/>
              <a:t>th</a:t>
            </a:r>
            <a:r>
              <a:rPr lang="en-GB" dirty="0" smtClean="0"/>
              <a:t> March 2018</a:t>
            </a:r>
            <a:endParaRPr lang="en-GB" dirty="0"/>
          </a:p>
        </p:txBody>
      </p:sp>
      <p:pic>
        <p:nvPicPr>
          <p:cNvPr id="1026" name="Picture 2" descr="https://www.biobankinguk.org/wp-content/uploads/TDCClogov2_440x207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467" y="0"/>
            <a:ext cx="1908669" cy="89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315" y="1"/>
            <a:ext cx="3078685" cy="91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65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20000"/>
            <a:ext cx="9144000" cy="536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1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738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077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585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5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How’s the Directory doing?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gradFill flip="none" rotWithShape="1">
            <a:gsLst>
              <a:gs pos="50000">
                <a:srgbClr val="0E6394"/>
              </a:gs>
              <a:gs pos="17000">
                <a:schemeClr val="bg2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8780" r="-878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06359"/>
            <a:endParaRPr lang="en-US" sz="1806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1742" y="976762"/>
            <a:ext cx="859324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We have around 170 biobanks registered out of an estimated 250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Data for around 400 collections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Covers 1million-2.3million sample donations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UKCRC funders now require registration in order to provide funding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Just started looking at levels of ‘profile completion’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Aim now is for us to ‘raise the bar’ for what associated data is collected, provided, and made publicly available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</p:txBody>
      </p:sp>
      <p:pic>
        <p:nvPicPr>
          <p:cNvPr id="6" name="Picture 5" descr="https://www.biobankinguk.org/wp-content/uploads/TDCClogov2_440x207-1.jpg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685" y="0"/>
            <a:ext cx="1073187" cy="50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2948" y="1"/>
            <a:ext cx="1731052" cy="51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48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Tissue Directory API Proof-of-Concept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gradFill flip="none" rotWithShape="1">
            <a:gsLst>
              <a:gs pos="50000">
                <a:srgbClr val="0E6394"/>
              </a:gs>
              <a:gs pos="17000">
                <a:schemeClr val="bg2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8780" r="-878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06359"/>
            <a:endParaRPr lang="en-US" sz="1806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1742" y="976762"/>
            <a:ext cx="859324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Further funding granted for creation of an API which allows ‘bulk upload’ of collection and sample data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err="1" smtClean="0">
                <a:solidFill>
                  <a:prstClr val="white"/>
                </a:solidFill>
                <a:latin typeface="+mj-lt"/>
              </a:rPr>
              <a:t>PoC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 developed and is in early testing with software vendors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Allows bulk upload of diagnoses, treatments, and samples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Built on a </a:t>
            </a:r>
            <a:r>
              <a:rPr lang="en-GB" sz="2000" dirty="0" err="1" smtClean="0">
                <a:solidFill>
                  <a:prstClr val="white"/>
                </a:solidFill>
                <a:latin typeface="+mj-lt"/>
              </a:rPr>
              <a:t>microservices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 architecture designed to be highly scalable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Deployed to the cloud to allow greatest elasticity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Effectively our ‘Phase 2’ of the directory project, with ‘Phase 3’ being further development, getting it live, and using the main directory data source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</p:txBody>
      </p:sp>
      <p:pic>
        <p:nvPicPr>
          <p:cNvPr id="6" name="Picture 5" descr="https://www.biobankinguk.org/wp-content/uploads/TDCClogov2_440x207-1.jpg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685" y="0"/>
            <a:ext cx="1073187" cy="50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2948" y="1"/>
            <a:ext cx="1731052" cy="51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07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MIABIS v2.x Implementation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gradFill flip="none" rotWithShape="1">
            <a:gsLst>
              <a:gs pos="50000">
                <a:srgbClr val="0E6394"/>
              </a:gs>
              <a:gs pos="17000">
                <a:schemeClr val="bg2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8780" r="-878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06359"/>
            <a:endParaRPr lang="en-US" sz="1806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1742" y="976762"/>
            <a:ext cx="859324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We have a specific goal of avoiding duplication so standards are key!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https</a:t>
            </a:r>
            <a:r>
              <a:rPr lang="en-GB" sz="2000" dirty="0">
                <a:solidFill>
                  <a:prstClr val="white"/>
                </a:solidFill>
                <a:latin typeface="+mj-lt"/>
              </a:rPr>
              <a:t>://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www.biobankinguk.org/standards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Directory and API use MIABIS Lists for: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Material Type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Collection Type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Storage Temperature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Close to MIABIS Structured Data in the Directory for: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Contact Information (Missing named contact and phone number)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Researcher information (Missing ORCID, not collected per collection)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Collections (Disease data not </a:t>
            </a:r>
            <a:r>
              <a:rPr lang="en-GB" sz="2000" dirty="0">
                <a:solidFill>
                  <a:prstClr val="white"/>
                </a:solidFill>
                <a:latin typeface="+mj-lt"/>
              </a:rPr>
              <a:t>all fields compulsory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), 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SNOMED-CT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Don’t implement the </a:t>
            </a:r>
            <a:r>
              <a:rPr lang="en-GB" sz="2000" b="1" i="1" dirty="0" smtClean="0">
                <a:solidFill>
                  <a:prstClr val="white"/>
                </a:solidFill>
                <a:latin typeface="+mj-lt"/>
              </a:rPr>
              <a:t>proposals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 – Donor, Sample</a:t>
            </a:r>
            <a:r>
              <a:rPr lang="en-GB" sz="2000" smtClean="0">
                <a:solidFill>
                  <a:prstClr val="white"/>
                </a:solidFill>
                <a:latin typeface="+mj-lt"/>
              </a:rPr>
              <a:t>, Vendor</a:t>
            </a: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We 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are supportive and keen to do more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err="1" smtClean="0">
                <a:solidFill>
                  <a:prstClr val="white"/>
                </a:solidFill>
                <a:latin typeface="+mj-lt"/>
              </a:rPr>
              <a:t>Bioschemas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 </a:t>
            </a:r>
            <a:r>
              <a:rPr lang="en-GB" sz="2000" dirty="0">
                <a:solidFill>
                  <a:prstClr val="white"/>
                </a:solidFill>
                <a:latin typeface="+mj-lt"/>
              </a:rPr>
              <a:t>for our 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Directory web view seems </a:t>
            </a:r>
            <a:r>
              <a:rPr lang="en-GB" sz="2000" dirty="0">
                <a:solidFill>
                  <a:prstClr val="white"/>
                </a:solidFill>
                <a:latin typeface="+mj-lt"/>
              </a:rPr>
              <a:t>like an obvious next 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step</a:t>
            </a:r>
          </a:p>
        </p:txBody>
      </p:sp>
      <p:pic>
        <p:nvPicPr>
          <p:cNvPr id="6" name="Picture 5" descr="https://www.biobankinguk.org/wp-content/uploads/TDCClogov2_440x207-1.jpg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685" y="0"/>
            <a:ext cx="1073187" cy="50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2948" y="1"/>
            <a:ext cx="1731052" cy="51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1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MIABIS </a:t>
            </a:r>
            <a:r>
              <a:rPr lang="en-GB" dirty="0" smtClean="0"/>
              <a:t>v2.x / </a:t>
            </a:r>
            <a:r>
              <a:rPr lang="en-GB" dirty="0" err="1" smtClean="0"/>
              <a:t>Bioschemas</a:t>
            </a:r>
            <a:r>
              <a:rPr lang="en-GB" dirty="0" smtClean="0"/>
              <a:t> </a:t>
            </a:r>
            <a:r>
              <a:rPr lang="en-GB" dirty="0" smtClean="0"/>
              <a:t>Challenges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gradFill flip="none" rotWithShape="1">
            <a:gsLst>
              <a:gs pos="50000">
                <a:srgbClr val="0E6394"/>
              </a:gs>
              <a:gs pos="17000">
                <a:schemeClr val="bg2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8780" r="-878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06359"/>
            <a:endParaRPr lang="en-US" sz="1806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1742" y="976762"/>
            <a:ext cx="859324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Data availability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Challenging collecting due to distributed nature, and encouragement for retrospectively providing or finding data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Categorisations not matching, e.g. Sex – UKCRC [currently] offers two Trans options; these aren’t options in MIABIS Lists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GDPR, e.g. MIABIS specifies Sample Donor Personal Identification Number, Contact Information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err="1" smtClean="0">
                <a:solidFill>
                  <a:prstClr val="white"/>
                </a:solidFill>
                <a:latin typeface="+mj-lt"/>
              </a:rPr>
              <a:t>Bioschemas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 </a:t>
            </a:r>
            <a:r>
              <a:rPr lang="en-GB" sz="2000" dirty="0">
                <a:solidFill>
                  <a:prstClr val="white"/>
                </a:solidFill>
                <a:latin typeface="+mj-lt"/>
              </a:rPr>
              <a:t>for APIs which might expose data in different formats, particularly where size of data may be very 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large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err="1" smtClean="0">
                <a:solidFill>
                  <a:prstClr val="white"/>
                </a:solidFill>
                <a:latin typeface="+mj-lt"/>
              </a:rPr>
              <a:t>Bioschemas</a:t>
            </a: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 mapping to aggregate data, including e.g. MIABIS</a:t>
            </a: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I’m still new to this - ~3 weeks in!</a:t>
            </a:r>
          </a:p>
        </p:txBody>
      </p:sp>
      <p:pic>
        <p:nvPicPr>
          <p:cNvPr id="6" name="Picture 5" descr="https://www.biobankinguk.org/wp-content/uploads/TDCClogov2_440x207-1.jpg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685" y="0"/>
            <a:ext cx="1073187" cy="50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2948" y="1"/>
            <a:ext cx="1731052" cy="51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2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Questions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Matt.Styles@nottingham.ac.uk</a:t>
            </a:r>
          </a:p>
          <a:p>
            <a:r>
              <a:rPr lang="en-GB" dirty="0"/>
              <a:t>contact@biobankinguk.org</a:t>
            </a:r>
          </a:p>
        </p:txBody>
      </p:sp>
      <p:pic>
        <p:nvPicPr>
          <p:cNvPr id="4" name="Picture 2" descr="https://www.biobankinguk.org/wp-content/uploads/TDCClogov2_440x207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467" y="0"/>
            <a:ext cx="1908669" cy="89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315" y="1"/>
            <a:ext cx="3078685" cy="91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4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UKCRC Tissue Directory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gradFill flip="none" rotWithShape="1">
            <a:gsLst>
              <a:gs pos="50000">
                <a:srgbClr val="0E6394"/>
              </a:gs>
              <a:gs pos="17000">
                <a:schemeClr val="bg2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838200"/>
            <a:ext cx="9144000" cy="6019800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 l="-8780" r="-878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06359"/>
            <a:endParaRPr lang="en-US" sz="1806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1742" y="976762"/>
            <a:ext cx="859324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UK Clinical Research Collaboration – aims to make clinical research easier. Collaboration between academia, NHS, pharma, regulatory bodies, patients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Funded the creation of a central tissue directory with aims of making better use of collected samples, and preventing duplication of collection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UKCRC partner funders agreed to work towards requiring applicants to: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Justify the need for creating new collections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Seek generic consent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Describe how they comply with good practice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white"/>
                </a:solidFill>
                <a:latin typeface="+mj-lt"/>
              </a:rPr>
              <a:t>Register with the Tissue Directory and make information public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prstClr val="white"/>
              </a:solidFill>
              <a:latin typeface="+mj-lt"/>
            </a:endParaRPr>
          </a:p>
        </p:txBody>
      </p:sp>
      <p:pic>
        <p:nvPicPr>
          <p:cNvPr id="6" name="Picture 5" descr="https://www.biobankinguk.org/wp-content/uploads/TDCClogov2_440x207-1.jpg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685" y="0"/>
            <a:ext cx="1073187" cy="50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2948" y="1"/>
            <a:ext cx="1731052" cy="51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6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604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35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60493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54800" cy="61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78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4000" cy="60493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54800" cy="6103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2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4000" cy="60493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54800" cy="6103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9154800" cy="61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6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4000" cy="60493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54800" cy="6103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4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7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7578"/>
            <a:ext cx="9144000" cy="429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44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Notts">
      <a:dk1>
        <a:sysClr val="windowText" lastClr="000000"/>
      </a:dk1>
      <a:lt1>
        <a:sysClr val="window" lastClr="FFFFFF"/>
      </a:lt1>
      <a:dk2>
        <a:srgbClr val="007DA8"/>
      </a:dk2>
      <a:lt2>
        <a:srgbClr val="009BBD"/>
      </a:lt2>
      <a:accent1>
        <a:srgbClr val="005697"/>
      </a:accent1>
      <a:accent2>
        <a:srgbClr val="1B2A6B"/>
      </a:accent2>
      <a:accent3>
        <a:srgbClr val="191A4F"/>
      </a:accent3>
      <a:accent4>
        <a:srgbClr val="B32C76"/>
      </a:accent4>
      <a:accent5>
        <a:srgbClr val="D27826"/>
      </a:accent5>
      <a:accent6>
        <a:srgbClr val="38A159"/>
      </a:accent6>
      <a:hlink>
        <a:srgbClr val="0563C1"/>
      </a:hlink>
      <a:folHlink>
        <a:srgbClr val="954F72"/>
      </a:folHlink>
    </a:clrScheme>
    <a:fontScheme name="Notts">
      <a:majorFont>
        <a:latin typeface="Arial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70000">
              <a:srgbClr val="00487E">
                <a:lumMod val="85000"/>
                <a:lumOff val="15000"/>
              </a:srgbClr>
            </a:gs>
            <a:gs pos="17000">
              <a:schemeClr val="accent1"/>
            </a:gs>
            <a:gs pos="100000">
              <a:schemeClr val="accent1">
                <a:lumMod val="75000"/>
              </a:schemeClr>
            </a:gs>
          </a:gsLst>
          <a:lin ang="0" scaled="1"/>
          <a:tileRect/>
        </a:gradFill>
        <a:ln>
          <a:noFill/>
        </a:ln>
      </a:spPr>
      <a:bodyPr rtlCol="0" anchor="ctr"/>
      <a:lstStyle>
        <a:defPPr algn="ctr">
          <a:defRPr sz="2400" b="1" dirty="0"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2400" dirty="0" err="1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NOTT_6103 (PowerPoint Guidelines) POT_4by3_001" id="{687AE245-6F4B-450E-9C8B-37CB810348D1}" vid="{550EAFB0-BFA7-4104-898A-F28DDBFFD9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NOTT_6103 (PowerPoint Guidelines) POT_4by3_002</Template>
  <TotalTime>239</TotalTime>
  <Words>481</Words>
  <Application>Microsoft Office PowerPoint</Application>
  <PresentationFormat>On-screen Show (4:3)</PresentationFormat>
  <Paragraphs>88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Georgia</vt:lpstr>
      <vt:lpstr>Office Theme</vt:lpstr>
      <vt:lpstr>UKCRC Tissue Directory and MIABIS Implementation</vt:lpstr>
      <vt:lpstr>UKCRC Tissue Directory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How’s the Directory doing?</vt:lpstr>
      <vt:lpstr>Tissue Directory API Proof-of-Concept</vt:lpstr>
      <vt:lpstr>MIABIS v2.x Implementation</vt:lpstr>
      <vt:lpstr>MIABIS v2.x / Bioschemas Challenges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Main Title Slide</dc:title>
  <dc:creator>uczmsadmin</dc:creator>
  <cp:lastModifiedBy>uczmsadmin</cp:lastModifiedBy>
  <cp:revision>90</cp:revision>
  <dcterms:created xsi:type="dcterms:W3CDTF">2018-03-15T05:05:30Z</dcterms:created>
  <dcterms:modified xsi:type="dcterms:W3CDTF">2018-03-15T10:34:13Z</dcterms:modified>
</cp:coreProperties>
</file>

<file path=docProps/thumbnail.jpeg>
</file>